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6" r:id="rId5"/>
    <p:sldId id="271" r:id="rId6"/>
    <p:sldId id="270" r:id="rId7"/>
    <p:sldId id="272" r:id="rId8"/>
    <p:sldId id="269" r:id="rId9"/>
    <p:sldId id="273" r:id="rId10"/>
    <p:sldId id="277" r:id="rId11"/>
    <p:sldId id="287" r:id="rId12"/>
    <p:sldId id="278" r:id="rId13"/>
    <p:sldId id="284" r:id="rId14"/>
    <p:sldId id="285" r:id="rId15"/>
    <p:sldId id="288" r:id="rId16"/>
    <p:sldId id="291" r:id="rId17"/>
    <p:sldId id="289" r:id="rId18"/>
    <p:sldId id="293" r:id="rId19"/>
    <p:sldId id="290" r:id="rId20"/>
    <p:sldId id="292" r:id="rId21"/>
    <p:sldId id="286" r:id="rId22"/>
    <p:sldId id="283" r:id="rId23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C17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49C266-9FC9-4496-8CC8-EB27C9D1F42C}" v="1487" dt="2023-11-11T11:32:27.9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83" autoAdjust="0"/>
    <p:restoredTop sz="94226" autoAdjust="0"/>
  </p:normalViewPr>
  <p:slideViewPr>
    <p:cSldViewPr snapToGrid="0">
      <p:cViewPr>
        <p:scale>
          <a:sx n="90" d="100"/>
          <a:sy n="90" d="100"/>
        </p:scale>
        <p:origin x="1338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40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E92933DC-B2A1-40AB-A0D0-697FA3D38DD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6AD50B0-FCF0-46CD-8644-2E50A6E9DAA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4276FD-9C0C-413A-B6B9-248FFED77BE2}" type="datetimeFigureOut">
              <a:rPr lang="ru-RU" smtClean="0"/>
              <a:t>30.04.2024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9823B65-10D8-4722-8CEB-8A71BDEAA0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CEDC2FC-205E-41C6-920B-36AA8E0901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648D87-4532-468E-A432-BD6963B35D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25836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30T12:11:06.57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ECC701-46E9-4D0F-AF34-1D4851D03679}" type="datetime1">
              <a:rPr lang="ru-RU" smtClean="0"/>
              <a:pPr/>
              <a:t>30.04.2024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6D266-0CAE-488A-9D20-9BB8AA7835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194226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олилиния 6" title="круг с выемками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rtlCol="0" anchor="ctr">
            <a:noAutofit/>
          </a:bodyPr>
          <a:lstStyle>
            <a:lvl1pPr algn="ctr">
              <a:defRPr sz="10000" spc="800" baseline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 rtlCol="0"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fld id="{C76B5DFC-9835-4C72-A0B6-8A48A7184822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 rtlCol="0"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 rtlCol="0"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fld id="{71766878-3199-4EAB-94E7-2D6D11070E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3" name="Прямоугольник 12" title="левая граница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3EB0DC-B64A-42FA-8814-A7D576670A3C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766878-3199-4EAB-94E7-2D6D11070E14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99C07E-B37C-4B93-A7C4-10EEC7A6C41B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766878-3199-4EAB-94E7-2D6D11070E14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36F251-F65A-4973-86FF-4A61A4FCE62C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766878-3199-4EAB-94E7-2D6D11070E14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rtlCol="0"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361764C-A4D5-4404-95C8-80D893ACC596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1766878-3199-4EAB-94E7-2D6D11070E14}" type="slidenum">
              <a:rPr lang="ru-RU" noProof="0" smtClean="0"/>
              <a:pPr/>
              <a:t>‹#›</a:t>
            </a:fld>
            <a:endParaRPr lang="ru-RU" noProof="0"/>
          </a:p>
        </p:txBody>
      </p:sp>
      <p:grpSp>
        <p:nvGrpSpPr>
          <p:cNvPr id="7" name="Группа 6" title="волнообразная фигура слева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Полилиния 6" title="волнообразная фигура слева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Полилиния 11" title="встроенная волнообразная фигура слева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 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9BE68A-D487-4DA3-81CA-6C33FB4CC4D8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766878-3199-4EAB-94E7-2D6D11070E14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  <p:transition spd="slow"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rtlCol="0"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rtlCol="0"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Дата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1E3ECC-F131-475E-8539-7DD78B72694F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8" name="Нижний колонтитул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766878-3199-4EAB-94E7-2D6D11070E14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  <p:transition spd="slow"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572D6F-0047-4C13-B3A4-9AB2921A3B06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766878-3199-4EAB-94E7-2D6D11070E14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A1009B-B6AC-4444-90D1-3D771FA70F93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3" name="Нижний колонтитул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766878-3199-4EAB-94E7-2D6D11070E14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олилиния 11" title="фоновая волнообразная фигура справа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rtlCol="0"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 rtlCol="0"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 rtlCol="0"/>
          <a:lstStyle/>
          <a:p>
            <a:pPr rtl="0"/>
            <a:fld id="{210CE1AB-E530-42CC-A470-8334E4C46AC0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 rtlCol="0"/>
          <a:lstStyle/>
          <a:p>
            <a:pPr rtl="0"/>
            <a:fld id="{71766878-3199-4EAB-94E7-2D6D11070E14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8" name="Прямоугольник 7" title="левая граница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slow">
    <p:fade/>
  </p:transition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283464" y="0"/>
            <a:ext cx="7355585" cy="6857999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11" name="Полилиния 11" title="фоновая волнообразная фигура справа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Прямоугольник 11" title="левая граница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rtlCol="0"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 rtlCol="0"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 rtlCol="0"/>
          <a:lstStyle/>
          <a:p>
            <a:pPr rtl="0"/>
            <a:fld id="{596E083A-60F1-421B-B436-281A7A90D17D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 rtlCol="0"/>
          <a:lstStyle/>
          <a:p>
            <a:pPr rtl="0"/>
            <a:fld id="{71766878-3199-4EAB-94E7-2D6D11070E14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877C890B-9665-4815-9143-8F32E6AA2270}" type="datetime1">
              <a:rPr lang="ru-RU" noProof="0" smtClean="0"/>
              <a:t>30.04.2024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71766878-3199-4EAB-94E7-2D6D11070E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1" name="Полилиния 6" title="Левый волнообразный край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Прямоугольник 11" title="правая граница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B4D2703-57CE-7A2D-4076-B5696B58B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Гороскоп в Телеграм боте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84A38FC-9E94-8968-1BBE-348F62F34C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Холодова Елизавета</a:t>
            </a:r>
          </a:p>
        </p:txBody>
      </p:sp>
    </p:spTree>
    <p:extLst>
      <p:ext uri="{BB962C8B-B14F-4D97-AF65-F5344CB8AC3E}">
        <p14:creationId xmlns:p14="http://schemas.microsoft.com/office/powerpoint/2010/main" val="3317582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90B77C3-C082-4210-EF7C-F175CE3B9392}"/>
              </a:ext>
            </a:extLst>
          </p:cNvPr>
          <p:cNvSpPr txBox="1"/>
          <p:nvPr/>
        </p:nvSpPr>
        <p:spPr>
          <a:xfrm>
            <a:off x="927339" y="580323"/>
            <a:ext cx="1296550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rbel"/>
              </a:rPr>
              <a:t>Характеристика знака зодиака:​</a:t>
            </a:r>
            <a:endParaRPr lang="ru-RU" sz="4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619431-C24C-F17A-5A00-59A2434525BC}"/>
              </a:ext>
            </a:extLst>
          </p:cNvPr>
          <p:cNvSpPr txBox="1"/>
          <p:nvPr/>
        </p:nvSpPr>
        <p:spPr>
          <a:xfrm>
            <a:off x="4724400" y="3200400"/>
            <a:ext cx="30307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595959"/>
                </a:solidFill>
                <a:latin typeface="Corbel"/>
              </a:rPr>
              <a:t>​</a:t>
            </a:r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781AD42-E8AC-C1AC-683C-619830E643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12" t="52704" b="4722"/>
          <a:stretch/>
        </p:blipFill>
        <p:spPr>
          <a:xfrm>
            <a:off x="1733107" y="1997429"/>
            <a:ext cx="8708065" cy="285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583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4619431-C24C-F17A-5A00-59A2434525BC}"/>
              </a:ext>
            </a:extLst>
          </p:cNvPr>
          <p:cNvSpPr txBox="1"/>
          <p:nvPr/>
        </p:nvSpPr>
        <p:spPr>
          <a:xfrm>
            <a:off x="4724400" y="3200400"/>
            <a:ext cx="30307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595959"/>
                </a:solidFill>
                <a:latin typeface="Corbel"/>
              </a:rPr>
              <a:t>​</a:t>
            </a: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9FD9A5-CC0B-4135-B226-9048C26F854D}"/>
              </a:ext>
            </a:extLst>
          </p:cNvPr>
          <p:cNvSpPr txBox="1"/>
          <p:nvPr/>
        </p:nvSpPr>
        <p:spPr>
          <a:xfrm>
            <a:off x="915328" y="547655"/>
            <a:ext cx="1549591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rgbClr val="595959"/>
                </a:solidFill>
                <a:latin typeface="Corbel"/>
              </a:rPr>
              <a:t>Вывод характеристики знака зодиака:</a:t>
            </a:r>
            <a:endParaRPr lang="ru-RU" sz="4000" b="1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366754F-0CE2-D6E4-110E-DB885E8DEA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78" t="32084" r="50000" b="35972"/>
          <a:stretch/>
        </p:blipFill>
        <p:spPr>
          <a:xfrm>
            <a:off x="1786270" y="1966326"/>
            <a:ext cx="8644270" cy="292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873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4619431-C24C-F17A-5A00-59A2434525BC}"/>
              </a:ext>
            </a:extLst>
          </p:cNvPr>
          <p:cNvSpPr txBox="1"/>
          <p:nvPr/>
        </p:nvSpPr>
        <p:spPr>
          <a:xfrm>
            <a:off x="4724400" y="3200400"/>
            <a:ext cx="30307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595959"/>
                </a:solidFill>
                <a:latin typeface="Corbel"/>
              </a:rPr>
              <a:t>​</a:t>
            </a: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9FD9A5-CC0B-4135-B226-9048C26F854D}"/>
              </a:ext>
            </a:extLst>
          </p:cNvPr>
          <p:cNvSpPr txBox="1"/>
          <p:nvPr/>
        </p:nvSpPr>
        <p:spPr>
          <a:xfrm>
            <a:off x="915328" y="547655"/>
            <a:ext cx="1549591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rgbClr val="595959"/>
                </a:solidFill>
                <a:latin typeface="Corbel"/>
              </a:rPr>
              <a:t>Совместимость знаков зодиака:</a:t>
            </a:r>
            <a:endParaRPr lang="ru-RU" sz="4000" b="1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1277B57-949E-9039-ADDB-7EB6C69854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67" t="57500" r="51954" b="11084"/>
          <a:stretch/>
        </p:blipFill>
        <p:spPr>
          <a:xfrm>
            <a:off x="1796902" y="1968504"/>
            <a:ext cx="8633638" cy="292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699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11FEE2-CFC7-75DA-7055-0CF8685D482B}"/>
              </a:ext>
            </a:extLst>
          </p:cNvPr>
          <p:cNvSpPr txBox="1"/>
          <p:nvPr/>
        </p:nvSpPr>
        <p:spPr>
          <a:xfrm>
            <a:off x="972513" y="580323"/>
            <a:ext cx="888233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rbel"/>
              </a:rPr>
              <a:t>Сообщение ошибки ввода:</a:t>
            </a:r>
            <a:endParaRPr lang="ru-RU" sz="4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7210D9-AB5D-4735-8C97-288F9D02F6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91" t="77917" r="57656" b="10773"/>
          <a:stretch/>
        </p:blipFill>
        <p:spPr>
          <a:xfrm>
            <a:off x="1775637" y="1975749"/>
            <a:ext cx="8686800" cy="289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666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4619431-C24C-F17A-5A00-59A2434525BC}"/>
              </a:ext>
            </a:extLst>
          </p:cNvPr>
          <p:cNvSpPr txBox="1"/>
          <p:nvPr/>
        </p:nvSpPr>
        <p:spPr>
          <a:xfrm>
            <a:off x="4724400" y="3200400"/>
            <a:ext cx="30307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595959"/>
                </a:solidFill>
                <a:latin typeface="Corbel"/>
              </a:rPr>
              <a:t>​</a:t>
            </a: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9FD9A5-CC0B-4135-B226-9048C26F854D}"/>
              </a:ext>
            </a:extLst>
          </p:cNvPr>
          <p:cNvSpPr txBox="1"/>
          <p:nvPr/>
        </p:nvSpPr>
        <p:spPr>
          <a:xfrm>
            <a:off x="915328" y="547655"/>
            <a:ext cx="1549591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rgbClr val="595959"/>
                </a:solidFill>
                <a:latin typeface="Corbel"/>
              </a:rPr>
              <a:t>Статистика:</a:t>
            </a:r>
            <a:endParaRPr lang="ru-RU" sz="4000" b="1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AA2EAB-BF0F-E5BF-A648-BCF9195476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47" t="50000" r="57735" b="35833"/>
          <a:stretch/>
        </p:blipFill>
        <p:spPr>
          <a:xfrm>
            <a:off x="1765005" y="1995876"/>
            <a:ext cx="8635669" cy="286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853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4619431-C24C-F17A-5A00-59A2434525BC}"/>
              </a:ext>
            </a:extLst>
          </p:cNvPr>
          <p:cNvSpPr txBox="1"/>
          <p:nvPr/>
        </p:nvSpPr>
        <p:spPr>
          <a:xfrm>
            <a:off x="4724400" y="3200400"/>
            <a:ext cx="30307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595959"/>
                </a:solidFill>
                <a:latin typeface="Corbel"/>
              </a:rPr>
              <a:t>​</a:t>
            </a: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9FD9A5-CC0B-4135-B226-9048C26F854D}"/>
              </a:ext>
            </a:extLst>
          </p:cNvPr>
          <p:cNvSpPr txBox="1"/>
          <p:nvPr/>
        </p:nvSpPr>
        <p:spPr>
          <a:xfrm>
            <a:off x="915328" y="547655"/>
            <a:ext cx="1549591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rgbClr val="595959"/>
                </a:solidFill>
                <a:latin typeface="Corbel"/>
              </a:rPr>
              <a:t>Записки:</a:t>
            </a:r>
            <a:endParaRPr lang="ru-RU" sz="4000" b="1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9D7BB69-0FC8-7CD5-C991-12AFBADBDE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91" t="52052" b="4583"/>
          <a:stretch/>
        </p:blipFill>
        <p:spPr>
          <a:xfrm>
            <a:off x="1788748" y="1974623"/>
            <a:ext cx="8631159" cy="289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29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4619431-C24C-F17A-5A00-59A2434525BC}"/>
              </a:ext>
            </a:extLst>
          </p:cNvPr>
          <p:cNvSpPr txBox="1"/>
          <p:nvPr/>
        </p:nvSpPr>
        <p:spPr>
          <a:xfrm>
            <a:off x="4724400" y="3200400"/>
            <a:ext cx="30307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595959"/>
                </a:solidFill>
                <a:latin typeface="Corbel"/>
              </a:rPr>
              <a:t>​</a:t>
            </a: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9FD9A5-CC0B-4135-B226-9048C26F854D}"/>
              </a:ext>
            </a:extLst>
          </p:cNvPr>
          <p:cNvSpPr txBox="1"/>
          <p:nvPr/>
        </p:nvSpPr>
        <p:spPr>
          <a:xfrm>
            <a:off x="915328" y="547655"/>
            <a:ext cx="1549591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rgbClr val="595959"/>
                </a:solidFill>
                <a:latin typeface="Corbel"/>
              </a:rPr>
              <a:t>Создать запись:</a:t>
            </a:r>
            <a:endParaRPr lang="ru-RU" sz="4000" b="1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3111F1F-EB79-718F-39F2-C080EE4E19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47" t="72358" r="57969" b="10193"/>
          <a:stretch/>
        </p:blipFill>
        <p:spPr>
          <a:xfrm>
            <a:off x="1786270" y="2009553"/>
            <a:ext cx="8665535" cy="287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866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4619431-C24C-F17A-5A00-59A2434525BC}"/>
              </a:ext>
            </a:extLst>
          </p:cNvPr>
          <p:cNvSpPr txBox="1"/>
          <p:nvPr/>
        </p:nvSpPr>
        <p:spPr>
          <a:xfrm>
            <a:off x="4724400" y="3200400"/>
            <a:ext cx="30307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595959"/>
                </a:solidFill>
                <a:latin typeface="Corbel"/>
              </a:rPr>
              <a:t>​</a:t>
            </a: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9FD9A5-CC0B-4135-B226-9048C26F854D}"/>
              </a:ext>
            </a:extLst>
          </p:cNvPr>
          <p:cNvSpPr txBox="1"/>
          <p:nvPr/>
        </p:nvSpPr>
        <p:spPr>
          <a:xfrm>
            <a:off x="915328" y="547655"/>
            <a:ext cx="1549591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rgbClr val="595959"/>
                </a:solidFill>
                <a:latin typeface="Corbel"/>
              </a:rPr>
              <a:t>Посмотреть пометки:</a:t>
            </a:r>
            <a:endParaRPr lang="ru-RU" sz="4000" b="1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30B46A8-E35A-4250-DD27-4D150DDB19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65" t="56667" r="51952" b="10000"/>
          <a:stretch/>
        </p:blipFill>
        <p:spPr>
          <a:xfrm>
            <a:off x="1775638" y="2012933"/>
            <a:ext cx="8654902" cy="287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953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4619431-C24C-F17A-5A00-59A2434525BC}"/>
              </a:ext>
            </a:extLst>
          </p:cNvPr>
          <p:cNvSpPr txBox="1"/>
          <p:nvPr/>
        </p:nvSpPr>
        <p:spPr>
          <a:xfrm>
            <a:off x="4724400" y="3200400"/>
            <a:ext cx="30307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595959"/>
                </a:solidFill>
                <a:latin typeface="Corbel"/>
              </a:rPr>
              <a:t>​</a:t>
            </a:r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735B70-793C-F939-2765-4EB66A0D9C14}"/>
              </a:ext>
            </a:extLst>
          </p:cNvPr>
          <p:cNvSpPr txBox="1"/>
          <p:nvPr/>
        </p:nvSpPr>
        <p:spPr>
          <a:xfrm>
            <a:off x="900022" y="560814"/>
            <a:ext cx="1044946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rgbClr val="595959"/>
                </a:solidFill>
                <a:latin typeface="Corbel"/>
              </a:rPr>
              <a:t>Возможность вернуться в меню: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070FAF-6753-DF5E-36D3-8586FCBF2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78" t="52053" b="4721"/>
          <a:stretch/>
        </p:blipFill>
        <p:spPr>
          <a:xfrm>
            <a:off x="1775637" y="1944192"/>
            <a:ext cx="8686800" cy="292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914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>
            <a:extLst>
              <a:ext uri="{FF2B5EF4-FFF2-40B4-BE49-F238E27FC236}">
                <a16:creationId xmlns:a16="http://schemas.microsoft.com/office/drawing/2014/main" id="{661D836C-0C40-FD98-4D8D-ADFF3870895A}"/>
              </a:ext>
            </a:extLst>
          </p:cNvPr>
          <p:cNvSpPr/>
          <p:nvPr/>
        </p:nvSpPr>
        <p:spPr>
          <a:xfrm>
            <a:off x="-1956242" y="-2284035"/>
            <a:ext cx="16859597" cy="1129974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sz="5100" dirty="0">
                <a:solidFill>
                  <a:srgbClr val="A6A6A6"/>
                </a:solidFill>
                <a:latin typeface="Impact"/>
                <a:ea typeface="Impact"/>
                <a:cs typeface="Impact"/>
              </a:rPr>
              <a:t>​</a:t>
            </a:r>
            <a:endParaRPr lang="ru-RU" dirty="0"/>
          </a:p>
        </p:txBody>
      </p:sp>
      <p:pic>
        <p:nvPicPr>
          <p:cNvPr id="41" name="Рисунок 40" descr="Изображение выглядит как мультфильм, аниме, манга, иллюстрация&#10;&#10;Автоматически созданное описание">
            <a:extLst>
              <a:ext uri="{FF2B5EF4-FFF2-40B4-BE49-F238E27FC236}">
                <a16:creationId xmlns:a16="http://schemas.microsoft.com/office/drawing/2014/main" id="{F74057AE-9F5E-3E0E-16EC-E3353398278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664651" y="3966338"/>
            <a:ext cx="1960910" cy="17077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7" name="TextBox 1">
            <a:extLst>
              <a:ext uri="{FF2B5EF4-FFF2-40B4-BE49-F238E27FC236}">
                <a16:creationId xmlns:a16="http://schemas.microsoft.com/office/drawing/2014/main" id="{7B2BBDDA-C900-0439-C1B0-C02930361375}"/>
              </a:ext>
            </a:extLst>
          </p:cNvPr>
          <p:cNvSpPr txBox="1"/>
          <p:nvPr/>
        </p:nvSpPr>
        <p:spPr>
          <a:xfrm>
            <a:off x="2786535" y="3089175"/>
            <a:ext cx="7329577" cy="87716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rtl="0">
              <a:defRPr lang="ru-ru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5100" cap="all" dirty="0">
                <a:solidFill>
                  <a:schemeClr val="accent1">
                    <a:lumMod val="50000"/>
                  </a:schemeClr>
                </a:solidFill>
                <a:latin typeface="Impact"/>
              </a:rPr>
              <a:t>Спасибо за внимание!!!</a:t>
            </a: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E6A5AB3-A02B-8330-C59D-4632DBA69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534" y="3915713"/>
            <a:ext cx="4878117" cy="62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865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78760573-82D6-0C53-9568-EC06D3B0A710}"/>
              </a:ext>
            </a:extLst>
          </p:cNvPr>
          <p:cNvSpPr/>
          <p:nvPr/>
        </p:nvSpPr>
        <p:spPr>
          <a:xfrm>
            <a:off x="817781" y="1644618"/>
            <a:ext cx="3335119" cy="43107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C7D44D2C-DD53-0B4F-6921-3A004757B7AC}"/>
              </a:ext>
            </a:extLst>
          </p:cNvPr>
          <p:cNvSpPr txBox="1">
            <a:spLocks/>
          </p:cNvSpPr>
          <p:nvPr/>
        </p:nvSpPr>
        <p:spPr>
          <a:xfrm>
            <a:off x="1165414" y="331427"/>
            <a:ext cx="10178322" cy="10610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5100" dirty="0">
                <a:latin typeface="Corbel"/>
              </a:rPr>
              <a:t>ГОРОСКОП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38FD71-DE57-DE71-9168-07A3724356D7}"/>
              </a:ext>
            </a:extLst>
          </p:cNvPr>
          <p:cNvSpPr txBox="1"/>
          <p:nvPr/>
        </p:nvSpPr>
        <p:spPr>
          <a:xfrm>
            <a:off x="4748072" y="1492600"/>
            <a:ext cx="3095444" cy="47397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02</a:t>
            </a:r>
          </a:p>
          <a:p>
            <a:r>
              <a:rPr lang="ru-RU" sz="2200" b="1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Задачи:</a:t>
            </a:r>
            <a:endParaRPr lang="en-US" sz="2200" dirty="0">
              <a:solidFill>
                <a:schemeClr val="bg1">
                  <a:lumMod val="95000"/>
                </a:schemeClr>
              </a:solidFill>
              <a:latin typeface="Corbel"/>
            </a:endParaRPr>
          </a:p>
          <a:p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- Вспомнить основной изученный материал. </a:t>
            </a:r>
          </a:p>
          <a:p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- Принять роль опытного разработчика и создать бота. </a:t>
            </a:r>
          </a:p>
          <a:p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- Вложиться в сроки.</a:t>
            </a:r>
          </a:p>
          <a:p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- Обеспечить функциональность. </a:t>
            </a:r>
          </a:p>
          <a:p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- Овладеть навыками работы с библиотекой </a:t>
            </a:r>
            <a:r>
              <a:rPr lang="ru-RU" sz="1900" dirty="0" err="1">
                <a:solidFill>
                  <a:schemeClr val="bg1">
                    <a:lumMod val="95000"/>
                  </a:schemeClr>
                </a:solidFill>
                <a:latin typeface="Corbel"/>
              </a:rPr>
              <a:t>telebot</a:t>
            </a: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DF4E9A-12BE-D3FD-9A8D-8C96364D07D1}"/>
              </a:ext>
            </a:extLst>
          </p:cNvPr>
          <p:cNvSpPr txBox="1"/>
          <p:nvPr/>
        </p:nvSpPr>
        <p:spPr>
          <a:xfrm>
            <a:off x="1409039" y="1492599"/>
            <a:ext cx="2132164" cy="41242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rgbClr val="FFFFFF"/>
                </a:solidFill>
                <a:latin typeface="Corbel"/>
              </a:rPr>
              <a:t>01</a:t>
            </a:r>
          </a:p>
          <a:p>
            <a:r>
              <a:rPr lang="ru-RU" sz="2200" b="1" dirty="0">
                <a:solidFill>
                  <a:srgbClr val="FFFFFF"/>
                </a:solidFill>
                <a:latin typeface="Corbel"/>
              </a:rPr>
              <a:t>Цель проекта:</a:t>
            </a:r>
            <a:endParaRPr lang="ru-RU" sz="2200" b="1" dirty="0">
              <a:solidFill>
                <a:srgbClr val="FFFFFF"/>
              </a:solidFill>
              <a:latin typeface="Corbel" panose="020B0503020204020204" pitchFamily="34" charset="0"/>
            </a:endParaRPr>
          </a:p>
          <a:p>
            <a:r>
              <a:rPr lang="ru-RU" sz="2000" dirty="0">
                <a:solidFill>
                  <a:srgbClr val="FFFFFF"/>
                </a:solidFill>
                <a:latin typeface="Corbel"/>
              </a:rPr>
              <a:t>Разработать Телеграм бота на основе изученного материала по теме и отработать на практике новые знания и навыки.</a:t>
            </a:r>
            <a:endParaRPr lang="ru-RU" sz="2400" dirty="0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B74FDA-DF3D-A4AB-4B47-196908D88847}"/>
              </a:ext>
            </a:extLst>
          </p:cNvPr>
          <p:cNvSpPr txBox="1"/>
          <p:nvPr/>
        </p:nvSpPr>
        <p:spPr>
          <a:xfrm>
            <a:off x="9033179" y="1492599"/>
            <a:ext cx="2074653" cy="504753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0з</a:t>
            </a:r>
          </a:p>
          <a:p>
            <a:r>
              <a:rPr lang="ru-RU" sz="2200" b="1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Идея проекта:</a:t>
            </a:r>
            <a:endParaRPr lang="ru-RU" sz="2200" b="1" dirty="0">
              <a:solidFill>
                <a:schemeClr val="bg1">
                  <a:lumMod val="95000"/>
                </a:schemeClr>
              </a:solidFill>
              <a:latin typeface="Corbel" panose="020B0503020204020204" pitchFamily="34" charset="0"/>
            </a:endParaRPr>
          </a:p>
          <a:p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Идея состоит в создании бота, где пользователи смогут быстро и легко найти свой знак зодиака и получить необходимую информацию о нем. </a:t>
            </a:r>
          </a:p>
          <a:p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82381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78760573-82D6-0C53-9568-EC06D3B0A710}"/>
              </a:ext>
            </a:extLst>
          </p:cNvPr>
          <p:cNvSpPr/>
          <p:nvPr/>
        </p:nvSpPr>
        <p:spPr>
          <a:xfrm>
            <a:off x="4552950" y="1572730"/>
            <a:ext cx="3295358" cy="443198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C7D44D2C-DD53-0B4F-6921-3A004757B7AC}"/>
              </a:ext>
            </a:extLst>
          </p:cNvPr>
          <p:cNvSpPr txBox="1">
            <a:spLocks/>
          </p:cNvSpPr>
          <p:nvPr/>
        </p:nvSpPr>
        <p:spPr>
          <a:xfrm>
            <a:off x="1165414" y="331427"/>
            <a:ext cx="10178322" cy="10610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5100" dirty="0">
                <a:latin typeface="Corbel"/>
              </a:rPr>
              <a:t>ГОРОСКОП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38FD71-DE57-DE71-9168-07A3724356D7}"/>
              </a:ext>
            </a:extLst>
          </p:cNvPr>
          <p:cNvSpPr txBox="1"/>
          <p:nvPr/>
        </p:nvSpPr>
        <p:spPr>
          <a:xfrm>
            <a:off x="4748072" y="1492600"/>
            <a:ext cx="3095444" cy="47397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chemeClr val="bg1"/>
                </a:solidFill>
                <a:latin typeface="Corbel"/>
              </a:rPr>
              <a:t>02</a:t>
            </a:r>
          </a:p>
          <a:p>
            <a:r>
              <a:rPr lang="ru-RU" sz="2200" b="1" dirty="0">
                <a:solidFill>
                  <a:schemeClr val="bg1"/>
                </a:solidFill>
                <a:latin typeface="Corbel"/>
              </a:rPr>
              <a:t>Задачи:</a:t>
            </a:r>
            <a:endParaRPr lang="en-US" sz="2200" dirty="0">
              <a:solidFill>
                <a:schemeClr val="bg1"/>
              </a:solidFill>
              <a:latin typeface="Corbel"/>
            </a:endParaRPr>
          </a:p>
          <a:p>
            <a:r>
              <a:rPr lang="ru-RU" sz="1900" dirty="0">
                <a:solidFill>
                  <a:schemeClr val="bg1"/>
                </a:solidFill>
                <a:latin typeface="Corbel"/>
              </a:rPr>
              <a:t>- Вспомнить основной изученный материал. </a:t>
            </a:r>
          </a:p>
          <a:p>
            <a:r>
              <a:rPr lang="ru-RU" sz="1900" dirty="0">
                <a:solidFill>
                  <a:schemeClr val="bg1"/>
                </a:solidFill>
                <a:latin typeface="Corbel"/>
              </a:rPr>
              <a:t>- Принять роль опытного разработчика и создать бота. </a:t>
            </a:r>
          </a:p>
          <a:p>
            <a:r>
              <a:rPr lang="ru-RU" sz="1900" dirty="0">
                <a:solidFill>
                  <a:schemeClr val="bg1"/>
                </a:solidFill>
                <a:latin typeface="Corbel"/>
              </a:rPr>
              <a:t>- Вложиться в сроки.</a:t>
            </a:r>
          </a:p>
          <a:p>
            <a:r>
              <a:rPr lang="ru-RU" sz="1900" dirty="0">
                <a:solidFill>
                  <a:schemeClr val="bg1"/>
                </a:solidFill>
                <a:latin typeface="Corbel"/>
              </a:rPr>
              <a:t>- Обеспечить функциональность. </a:t>
            </a:r>
          </a:p>
          <a:p>
            <a:r>
              <a:rPr lang="ru-RU" sz="1900" dirty="0">
                <a:solidFill>
                  <a:schemeClr val="bg1"/>
                </a:solidFill>
                <a:latin typeface="Corbel"/>
              </a:rPr>
              <a:t>- Овладеть навыками работы с библиотекой</a:t>
            </a:r>
            <a:r>
              <a:rPr lang="en-US" sz="1900" dirty="0">
                <a:solidFill>
                  <a:schemeClr val="bg1"/>
                </a:solidFill>
                <a:latin typeface="Corbel"/>
              </a:rPr>
              <a:t> </a:t>
            </a:r>
            <a:r>
              <a:rPr lang="en-US" sz="1900" dirty="0" err="1">
                <a:solidFill>
                  <a:schemeClr val="bg1"/>
                </a:solidFill>
                <a:latin typeface="Corbel"/>
              </a:rPr>
              <a:t>telebot</a:t>
            </a:r>
            <a:r>
              <a:rPr lang="ru-RU" sz="1900" dirty="0">
                <a:solidFill>
                  <a:schemeClr val="bg1"/>
                </a:solidFill>
                <a:latin typeface="Corbel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DF4E9A-12BE-D3FD-9A8D-8C96364D07D1}"/>
              </a:ext>
            </a:extLst>
          </p:cNvPr>
          <p:cNvSpPr txBox="1"/>
          <p:nvPr/>
        </p:nvSpPr>
        <p:spPr>
          <a:xfrm>
            <a:off x="1409039" y="1492599"/>
            <a:ext cx="2132164" cy="41242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rgbClr val="595959"/>
                </a:solidFill>
                <a:latin typeface="Corbel"/>
              </a:rPr>
              <a:t>01</a:t>
            </a:r>
          </a:p>
          <a:p>
            <a:r>
              <a:rPr lang="ru-RU" sz="2200" b="1" dirty="0">
                <a:solidFill>
                  <a:srgbClr val="595959"/>
                </a:solidFill>
                <a:latin typeface="Corbel"/>
              </a:rPr>
              <a:t>Цель проекта:</a:t>
            </a:r>
            <a:endParaRPr lang="ru-RU" sz="2200" b="1" dirty="0">
              <a:latin typeface="Corbel" panose="020B0503020204020204" pitchFamily="34" charset="0"/>
            </a:endParaRPr>
          </a:p>
          <a:p>
            <a:r>
              <a:rPr lang="ru-RU" sz="2000" dirty="0">
                <a:solidFill>
                  <a:srgbClr val="595959"/>
                </a:solidFill>
                <a:latin typeface="Corbel"/>
              </a:rPr>
              <a:t>Разработать Телеграм бота на основе изученного материала по теме и отработать на практике новые знания и навыки.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B74FDA-DF3D-A4AB-4B47-196908D88847}"/>
              </a:ext>
            </a:extLst>
          </p:cNvPr>
          <p:cNvSpPr txBox="1"/>
          <p:nvPr/>
        </p:nvSpPr>
        <p:spPr>
          <a:xfrm>
            <a:off x="9033179" y="1492599"/>
            <a:ext cx="2074653" cy="47397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0з</a:t>
            </a:r>
          </a:p>
          <a:p>
            <a:r>
              <a:rPr lang="ru-RU" sz="2200" b="1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Идея проекта:</a:t>
            </a:r>
            <a:endParaRPr lang="ru-RU" sz="2200" b="1" dirty="0">
              <a:solidFill>
                <a:schemeClr val="bg1">
                  <a:lumMod val="95000"/>
                </a:schemeClr>
              </a:solidFill>
              <a:latin typeface="Corbel" panose="020B0503020204020204" pitchFamily="34" charset="0"/>
            </a:endParaRPr>
          </a:p>
          <a:p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Corbel"/>
              </a:rPr>
              <a:t>Идея состоит в создании бота, где пользователи смогут быстро и легко найти свой знак зодиака и получить необходимую информацию о нем. </a:t>
            </a:r>
          </a:p>
        </p:txBody>
      </p:sp>
    </p:spTree>
    <p:extLst>
      <p:ext uri="{BB962C8B-B14F-4D97-AF65-F5344CB8AC3E}">
        <p14:creationId xmlns:p14="http://schemas.microsoft.com/office/powerpoint/2010/main" val="4046832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78760573-82D6-0C53-9568-EC06D3B0A710}"/>
              </a:ext>
            </a:extLst>
          </p:cNvPr>
          <p:cNvSpPr/>
          <p:nvPr/>
        </p:nvSpPr>
        <p:spPr>
          <a:xfrm>
            <a:off x="8334375" y="1630239"/>
            <a:ext cx="3367066" cy="452291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C7D44D2C-DD53-0B4F-6921-3A004757B7AC}"/>
              </a:ext>
            </a:extLst>
          </p:cNvPr>
          <p:cNvSpPr txBox="1">
            <a:spLocks/>
          </p:cNvSpPr>
          <p:nvPr/>
        </p:nvSpPr>
        <p:spPr>
          <a:xfrm>
            <a:off x="1165414" y="331427"/>
            <a:ext cx="10178322" cy="10610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5100" dirty="0">
                <a:latin typeface="Corbel"/>
              </a:rPr>
              <a:t>ГОРОСКОП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38FD71-DE57-DE71-9168-07A3724356D7}"/>
              </a:ext>
            </a:extLst>
          </p:cNvPr>
          <p:cNvSpPr txBox="1"/>
          <p:nvPr/>
        </p:nvSpPr>
        <p:spPr>
          <a:xfrm>
            <a:off x="4722193" y="1492599"/>
            <a:ext cx="3095444" cy="47397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rgbClr val="595959"/>
                </a:solidFill>
                <a:latin typeface="Corbel"/>
              </a:rPr>
              <a:t>02</a:t>
            </a:r>
          </a:p>
          <a:p>
            <a:r>
              <a:rPr lang="ru-RU" sz="2200" b="1" dirty="0">
                <a:solidFill>
                  <a:srgbClr val="595959"/>
                </a:solidFill>
                <a:latin typeface="Corbel"/>
              </a:rPr>
              <a:t>Задачи:</a:t>
            </a:r>
            <a:endParaRPr lang="en-US" sz="2200" dirty="0">
              <a:solidFill>
                <a:srgbClr val="595959"/>
              </a:solidFill>
              <a:latin typeface="Corbel"/>
            </a:endParaRPr>
          </a:p>
          <a:p>
            <a:r>
              <a:rPr lang="ru-RU" sz="1900" dirty="0">
                <a:solidFill>
                  <a:srgbClr val="595959"/>
                </a:solidFill>
                <a:latin typeface="Corbel"/>
              </a:rPr>
              <a:t>- Вспомнить основной изученный материал. </a:t>
            </a:r>
          </a:p>
          <a:p>
            <a:r>
              <a:rPr lang="ru-RU" sz="1900" dirty="0">
                <a:solidFill>
                  <a:srgbClr val="595959"/>
                </a:solidFill>
                <a:latin typeface="Corbel"/>
              </a:rPr>
              <a:t>- Принять роль опытного разработчика и создать бота. </a:t>
            </a:r>
          </a:p>
          <a:p>
            <a:r>
              <a:rPr lang="ru-RU" sz="1900" dirty="0">
                <a:solidFill>
                  <a:srgbClr val="595959"/>
                </a:solidFill>
                <a:latin typeface="Corbel"/>
              </a:rPr>
              <a:t>- Вложиться в сроки.</a:t>
            </a:r>
          </a:p>
          <a:p>
            <a:r>
              <a:rPr lang="ru-RU" sz="1900" dirty="0">
                <a:solidFill>
                  <a:srgbClr val="595959"/>
                </a:solidFill>
                <a:latin typeface="Corbel"/>
              </a:rPr>
              <a:t>- Обеспечить функциональность. </a:t>
            </a:r>
          </a:p>
          <a:p>
            <a:r>
              <a:rPr lang="ru-RU" sz="1900" dirty="0">
                <a:solidFill>
                  <a:srgbClr val="595959"/>
                </a:solidFill>
                <a:latin typeface="Corbel"/>
              </a:rPr>
              <a:t>- Овладеть навыками работы с библиотекой </a:t>
            </a:r>
            <a:r>
              <a:rPr lang="ru-RU" sz="1900" dirty="0" err="1">
                <a:solidFill>
                  <a:srgbClr val="595959"/>
                </a:solidFill>
                <a:latin typeface="Corbel"/>
              </a:rPr>
              <a:t>telebot</a:t>
            </a:r>
            <a:r>
              <a:rPr lang="ru-RU" sz="1900" dirty="0">
                <a:solidFill>
                  <a:srgbClr val="595959"/>
                </a:solidFill>
                <a:latin typeface="Corbel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DF4E9A-12BE-D3FD-9A8D-8C96364D07D1}"/>
              </a:ext>
            </a:extLst>
          </p:cNvPr>
          <p:cNvSpPr txBox="1"/>
          <p:nvPr/>
        </p:nvSpPr>
        <p:spPr>
          <a:xfrm>
            <a:off x="1409039" y="1492599"/>
            <a:ext cx="2132164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rgbClr val="595959"/>
                </a:solidFill>
                <a:latin typeface="Corbel"/>
              </a:rPr>
              <a:t>01</a:t>
            </a:r>
          </a:p>
          <a:p>
            <a:r>
              <a:rPr lang="ru-RU" sz="2200" b="1" dirty="0">
                <a:solidFill>
                  <a:srgbClr val="595959"/>
                </a:solidFill>
                <a:latin typeface="Corbel"/>
              </a:rPr>
              <a:t>Цель проекта:</a:t>
            </a:r>
            <a:endParaRPr lang="ru-RU" sz="2200" b="1" dirty="0">
              <a:latin typeface="Corbel" panose="020B0503020204020204" pitchFamily="34" charset="0"/>
            </a:endParaRPr>
          </a:p>
          <a:p>
            <a:r>
              <a:rPr lang="ru-RU" sz="2000" dirty="0">
                <a:solidFill>
                  <a:srgbClr val="595959"/>
                </a:solidFill>
                <a:latin typeface="Corbel"/>
              </a:rPr>
              <a:t>Разработать Телеграм бота на основе изученного материала по теме и отработать на практике новые знания и навыки.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B74FDA-DF3D-A4AB-4B47-196908D88847}"/>
              </a:ext>
            </a:extLst>
          </p:cNvPr>
          <p:cNvSpPr txBox="1"/>
          <p:nvPr/>
        </p:nvSpPr>
        <p:spPr>
          <a:xfrm>
            <a:off x="8831896" y="1492599"/>
            <a:ext cx="2074653" cy="504753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chemeClr val="bg1"/>
                </a:solidFill>
                <a:latin typeface="Corbel"/>
              </a:rPr>
              <a:t>0з</a:t>
            </a:r>
          </a:p>
          <a:p>
            <a:r>
              <a:rPr lang="ru-RU" sz="2200" b="1" dirty="0">
                <a:solidFill>
                  <a:schemeClr val="bg1"/>
                </a:solidFill>
                <a:latin typeface="Corbel"/>
              </a:rPr>
              <a:t>Идея проекта:</a:t>
            </a:r>
            <a:endParaRPr lang="ru-RU" sz="2200" b="1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r>
              <a:rPr lang="ru-RU" sz="2000" dirty="0">
                <a:solidFill>
                  <a:schemeClr val="bg1"/>
                </a:solidFill>
                <a:latin typeface="Corbel"/>
              </a:rPr>
              <a:t>Идея состоит в создании бота, где пользователи смогут быстро и легко найти свой знак зодиака и получить необходимую информацию о нем. </a:t>
            </a:r>
          </a:p>
          <a:p>
            <a:r>
              <a:rPr lang="ru-RU" sz="2000" dirty="0">
                <a:solidFill>
                  <a:schemeClr val="bg1"/>
                </a:solidFill>
                <a:latin typeface="Corbe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61356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78760573-82D6-0C53-9568-EC06D3B0A710}"/>
              </a:ext>
            </a:extLst>
          </p:cNvPr>
          <p:cNvSpPr/>
          <p:nvPr/>
        </p:nvSpPr>
        <p:spPr>
          <a:xfrm>
            <a:off x="8394649" y="-4250099"/>
            <a:ext cx="3306791" cy="4198188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C7D44D2C-DD53-0B4F-6921-3A004757B7AC}"/>
              </a:ext>
            </a:extLst>
          </p:cNvPr>
          <p:cNvSpPr txBox="1">
            <a:spLocks/>
          </p:cNvSpPr>
          <p:nvPr/>
        </p:nvSpPr>
        <p:spPr>
          <a:xfrm>
            <a:off x="1165414" y="-5548912"/>
            <a:ext cx="10178322" cy="10610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5100" dirty="0">
                <a:latin typeface="Corbel"/>
              </a:rPr>
              <a:t>ГОРОСКОП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38FD71-DE57-DE71-9168-07A3724356D7}"/>
              </a:ext>
            </a:extLst>
          </p:cNvPr>
          <p:cNvSpPr txBox="1"/>
          <p:nvPr/>
        </p:nvSpPr>
        <p:spPr>
          <a:xfrm>
            <a:off x="4748072" y="-4387739"/>
            <a:ext cx="3095444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rgbClr val="595959"/>
                </a:solidFill>
                <a:latin typeface="Corbel"/>
              </a:rPr>
              <a:t>02</a:t>
            </a:r>
          </a:p>
          <a:p>
            <a:r>
              <a:rPr lang="ru-RU" sz="2400" b="1" dirty="0">
                <a:solidFill>
                  <a:srgbClr val="595959"/>
                </a:solidFill>
                <a:latin typeface="Corbel"/>
              </a:rPr>
              <a:t>Задачи</a:t>
            </a:r>
            <a:endParaRPr lang="en-US" sz="2400">
              <a:solidFill>
                <a:srgbClr val="595959"/>
              </a:solidFill>
              <a:latin typeface="Corbel"/>
            </a:endParaRPr>
          </a:p>
          <a:p>
            <a:r>
              <a:rPr lang="ru-RU" sz="2000" dirty="0">
                <a:solidFill>
                  <a:srgbClr val="595959"/>
                </a:solidFill>
                <a:latin typeface="Corbel"/>
              </a:rPr>
              <a:t>Вспомнить основной изученный материал. Принять роль опытного разработчика и создать приложение. Вложиться в сроки. Обеспечить функциональность. Овладеть навыками работы с библиотекой QT.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DF4E9A-12BE-D3FD-9A8D-8C96364D07D1}"/>
              </a:ext>
            </a:extLst>
          </p:cNvPr>
          <p:cNvSpPr txBox="1"/>
          <p:nvPr/>
        </p:nvSpPr>
        <p:spPr>
          <a:xfrm>
            <a:off x="1409039" y="-4387740"/>
            <a:ext cx="2132164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rgbClr val="595959"/>
                </a:solidFill>
                <a:latin typeface="Corbel"/>
              </a:rPr>
              <a:t>01</a:t>
            </a:r>
          </a:p>
          <a:p>
            <a:r>
              <a:rPr lang="ru-RU" sz="2400" b="1" dirty="0">
                <a:solidFill>
                  <a:srgbClr val="595959"/>
                </a:solidFill>
                <a:latin typeface="Corbel"/>
              </a:rPr>
              <a:t>Цель проекта</a:t>
            </a:r>
            <a:endParaRPr lang="ru-RU" sz="2400" b="1">
              <a:latin typeface="Corbel" panose="020B0503020204020204" pitchFamily="34" charset="0"/>
            </a:endParaRPr>
          </a:p>
          <a:p>
            <a:r>
              <a:rPr lang="ru-RU" sz="2000" dirty="0">
                <a:solidFill>
                  <a:srgbClr val="595959"/>
                </a:solidFill>
                <a:latin typeface="Corbel"/>
              </a:rPr>
              <a:t>Создать приложение на основе изученного материале по теме </a:t>
            </a:r>
            <a:r>
              <a:rPr lang="ru-RU" sz="2000" err="1">
                <a:solidFill>
                  <a:srgbClr val="595959"/>
                </a:solidFill>
                <a:latin typeface="Corbel"/>
              </a:rPr>
              <a:t>PyQt</a:t>
            </a:r>
            <a:r>
              <a:rPr lang="ru-RU" sz="2000" dirty="0">
                <a:solidFill>
                  <a:srgbClr val="595959"/>
                </a:solidFill>
                <a:latin typeface="Corbel"/>
              </a:rPr>
              <a:t> и отработать на практике новые знания и навыки.</a:t>
            </a:r>
            <a:endParaRPr lang="ru-RU" sz="2400">
              <a:latin typeface="Corbe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B74FDA-DF3D-A4AB-4B47-196908D88847}"/>
              </a:ext>
            </a:extLst>
          </p:cNvPr>
          <p:cNvSpPr txBox="1"/>
          <p:nvPr/>
        </p:nvSpPr>
        <p:spPr>
          <a:xfrm>
            <a:off x="8831896" y="-4387740"/>
            <a:ext cx="2074653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6000" b="1" dirty="0">
                <a:solidFill>
                  <a:schemeClr val="bg1"/>
                </a:solidFill>
                <a:latin typeface="Corbel"/>
              </a:rPr>
              <a:t>0з</a:t>
            </a:r>
          </a:p>
          <a:p>
            <a:r>
              <a:rPr lang="ru-RU" sz="2400" b="1" dirty="0">
                <a:solidFill>
                  <a:schemeClr val="bg1"/>
                </a:solidFill>
                <a:latin typeface="Corbel"/>
              </a:rPr>
              <a:t>Идея проекта</a:t>
            </a:r>
            <a:endParaRPr lang="ru-RU" sz="2400" b="1">
              <a:solidFill>
                <a:schemeClr val="bg1"/>
              </a:solidFill>
              <a:latin typeface="Corbel" panose="020B0503020204020204" pitchFamily="34" charset="0"/>
            </a:endParaRPr>
          </a:p>
          <a:p>
            <a:r>
              <a:rPr lang="ru-RU" sz="2000" dirty="0">
                <a:solidFill>
                  <a:schemeClr val="bg1"/>
                </a:solidFill>
                <a:latin typeface="Corbel"/>
              </a:rPr>
              <a:t>Создать приложение на основе изученного материале по теме </a:t>
            </a:r>
            <a:r>
              <a:rPr lang="ru-RU" sz="2000" err="1">
                <a:solidFill>
                  <a:schemeClr val="bg1"/>
                </a:solidFill>
                <a:latin typeface="Corbel"/>
              </a:rPr>
              <a:t>PyQt</a:t>
            </a:r>
            <a:r>
              <a:rPr lang="ru-RU" sz="2000" dirty="0">
                <a:solidFill>
                  <a:schemeClr val="bg1"/>
                </a:solidFill>
                <a:latin typeface="Corbel"/>
              </a:rPr>
              <a:t> и отработать на практике новые знания и навыки.</a:t>
            </a:r>
          </a:p>
        </p:txBody>
      </p:sp>
    </p:spTree>
    <p:extLst>
      <p:ext uri="{BB962C8B-B14F-4D97-AF65-F5344CB8AC3E}">
        <p14:creationId xmlns:p14="http://schemas.microsoft.com/office/powerpoint/2010/main" val="3699790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15C7D6C-F2CD-2CDA-501A-01C36194457D}"/>
              </a:ext>
            </a:extLst>
          </p:cNvPr>
          <p:cNvSpPr txBox="1"/>
          <p:nvPr/>
        </p:nvSpPr>
        <p:spPr>
          <a:xfrm>
            <a:off x="928777" y="597093"/>
            <a:ext cx="900885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rgbClr val="595959"/>
                </a:solidFill>
                <a:latin typeface="Corbel"/>
              </a:rPr>
              <a:t>Сообщение приветствия:</a:t>
            </a:r>
            <a:endParaRPr lang="ru-RU" sz="48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2" name="Рукописный ввод 11">
                <a:extLst>
                  <a:ext uri="{FF2B5EF4-FFF2-40B4-BE49-F238E27FC236}">
                    <a16:creationId xmlns:a16="http://schemas.microsoft.com/office/drawing/2014/main" id="{8379B132-34F0-C352-8FAE-3DBFDAEA5462}"/>
                  </a:ext>
                </a:extLst>
              </p14:cNvPr>
              <p14:cNvContentPartPr/>
              <p14:nvPr/>
            </p14:nvContentPartPr>
            <p14:xfrm>
              <a:off x="10584265" y="1492377"/>
              <a:ext cx="360" cy="360"/>
            </p14:xfrm>
          </p:contentPart>
        </mc:Choice>
        <mc:Fallback>
          <p:pic>
            <p:nvPicPr>
              <p:cNvPr id="12" name="Рукописный ввод 11">
                <a:extLst>
                  <a:ext uri="{FF2B5EF4-FFF2-40B4-BE49-F238E27FC236}">
                    <a16:creationId xmlns:a16="http://schemas.microsoft.com/office/drawing/2014/main" id="{8379B132-34F0-C352-8FAE-3DBFDAEA546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75625" y="1483377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FC89938-4E16-E1B6-6F76-E88C402549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393" t="33763" r="44458" b="46918"/>
          <a:stretch/>
        </p:blipFill>
        <p:spPr>
          <a:xfrm>
            <a:off x="1786629" y="1994607"/>
            <a:ext cx="8643911" cy="289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483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0F885B8-FC1A-C1BC-D1D6-979C181957DE}"/>
              </a:ext>
            </a:extLst>
          </p:cNvPr>
          <p:cNvSpPr txBox="1"/>
          <p:nvPr/>
        </p:nvSpPr>
        <p:spPr>
          <a:xfrm>
            <a:off x="921588" y="594276"/>
            <a:ext cx="1145587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rgbClr val="595959"/>
                </a:solidFill>
                <a:latin typeface="Corbel"/>
              </a:rPr>
              <a:t>Выбор желаемого действия:</a:t>
            </a:r>
            <a:endParaRPr lang="ru-RU" sz="48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7C40242-B467-A714-8B52-E75BDD40DB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94" t="52930" r="802" b="4906"/>
          <a:stretch/>
        </p:blipFill>
        <p:spPr>
          <a:xfrm>
            <a:off x="1786270" y="2018857"/>
            <a:ext cx="8580474" cy="288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009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0F885B8-FC1A-C1BC-D1D6-979C181957DE}"/>
              </a:ext>
            </a:extLst>
          </p:cNvPr>
          <p:cNvSpPr txBox="1"/>
          <p:nvPr/>
        </p:nvSpPr>
        <p:spPr>
          <a:xfrm>
            <a:off x="921588" y="594276"/>
            <a:ext cx="1145587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rgbClr val="595959"/>
                </a:solidFill>
                <a:latin typeface="Corbel"/>
              </a:rPr>
              <a:t>Калькулятор знака зодиака:</a:t>
            </a:r>
            <a:endParaRPr lang="ru-RU" sz="4800" b="1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3311559-0459-CC5C-28BB-CC08C9E778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72" t="62013" r="51863" b="10188"/>
          <a:stretch/>
        </p:blipFill>
        <p:spPr>
          <a:xfrm>
            <a:off x="1786270" y="1901992"/>
            <a:ext cx="8654902" cy="305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40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11FEE2-CFC7-75DA-7055-0CF8685D482B}"/>
              </a:ext>
            </a:extLst>
          </p:cNvPr>
          <p:cNvSpPr txBox="1"/>
          <p:nvPr/>
        </p:nvSpPr>
        <p:spPr>
          <a:xfrm>
            <a:off x="972513" y="580323"/>
            <a:ext cx="888233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rbel"/>
              </a:rPr>
              <a:t>Сообщение ошибки ввода:</a:t>
            </a:r>
            <a:endParaRPr lang="ru-RU" sz="4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A419EC5-DB39-3BCA-5382-2B5F571B12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50" t="70793" r="53423" b="10952"/>
          <a:stretch/>
        </p:blipFill>
        <p:spPr>
          <a:xfrm>
            <a:off x="1796902" y="1998921"/>
            <a:ext cx="8665535" cy="286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620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Эмблема">
  <a:themeElements>
    <a:clrScheme name="Другая 3">
      <a:dk1>
        <a:sysClr val="windowText" lastClr="000000"/>
      </a:dk1>
      <a:lt1>
        <a:sysClr val="window" lastClr="FFFFFF"/>
      </a:lt1>
      <a:dk2>
        <a:srgbClr val="738293"/>
      </a:dk2>
      <a:lt2>
        <a:srgbClr val="DFE3E5"/>
      </a:lt2>
      <a:accent1>
        <a:srgbClr val="264457"/>
      </a:accent1>
      <a:accent2>
        <a:srgbClr val="9FC0D5"/>
      </a:accent2>
      <a:accent3>
        <a:srgbClr val="A3CEED"/>
      </a:accent3>
      <a:accent4>
        <a:srgbClr val="CAF3F5"/>
      </a:accent4>
      <a:accent5>
        <a:srgbClr val="67A5A2"/>
      </a:accent5>
      <a:accent6>
        <a:srgbClr val="355C5A"/>
      </a:accent6>
      <a:hlink>
        <a:srgbClr val="A0C7C5"/>
      </a:hlink>
      <a:folHlink>
        <a:srgbClr val="487B78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AED409D-D761-44D8-8125-D888C04D1BD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C64FCEF-5D02-4451-89DD-C5055544A8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03B9E78-595F-41AA-B8FF-1657B24A64F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«Значок ухода за ребенком»</Template>
  <TotalTime>216</TotalTime>
  <Words>396</Words>
  <Application>Microsoft Office PowerPoint</Application>
  <PresentationFormat>Широкоэкранный</PresentationFormat>
  <Paragraphs>79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5" baseType="lpstr">
      <vt:lpstr>Arial</vt:lpstr>
      <vt:lpstr>Calibri</vt:lpstr>
      <vt:lpstr>Corbel</vt:lpstr>
      <vt:lpstr>Gill Sans MT</vt:lpstr>
      <vt:lpstr>Impact</vt:lpstr>
      <vt:lpstr>Эмблема</vt:lpstr>
      <vt:lpstr>Гороскоп в Телеграм боте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Гороскоп</dc:title>
  <dc:creator>user 123</dc:creator>
  <cp:lastModifiedBy>1 l</cp:lastModifiedBy>
  <cp:revision>433</cp:revision>
  <dcterms:created xsi:type="dcterms:W3CDTF">2023-11-09T17:55:55Z</dcterms:created>
  <dcterms:modified xsi:type="dcterms:W3CDTF">2024-04-30T12:43:52Z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